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56" r:id="rId2"/>
    <p:sldId id="257" r:id="rId3"/>
    <p:sldId id="258" r:id="rId4"/>
    <p:sldId id="304" r:id="rId5"/>
    <p:sldId id="265" r:id="rId6"/>
    <p:sldId id="266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88" r:id="rId17"/>
    <p:sldId id="290" r:id="rId18"/>
    <p:sldId id="275" r:id="rId19"/>
    <p:sldId id="276" r:id="rId20"/>
  </p:sldIdLst>
  <p:sldSz cx="9144000" cy="5143500" type="screen16x9"/>
  <p:notesSz cx="985678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5" autoAdjust="0"/>
  </p:normalViewPr>
  <p:slideViewPr>
    <p:cSldViewPr>
      <p:cViewPr varScale="1">
        <p:scale>
          <a:sx n="100" d="100"/>
          <a:sy n="100" d="100"/>
        </p:scale>
        <p:origin x="43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2350" cy="33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82138" y="0"/>
            <a:ext cx="4272350" cy="33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B6FF-C171-4A44-8068-774E7B014D52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096"/>
            <a:ext cx="4272350" cy="34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82138" y="6456096"/>
            <a:ext cx="4272350" cy="34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0EA92-7781-4BF9-A8A6-B6602B8879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562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ter\Desktop\PRESENTACION\Fotos\maripos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86409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131183"/>
            <a:ext cx="2954725" cy="1008112"/>
          </a:xfrm>
        </p:spPr>
        <p:txBody>
          <a:bodyPr>
            <a:normAutofit/>
          </a:bodyPr>
          <a:lstStyle/>
          <a:p>
            <a:r>
              <a:rPr lang="es-ES_tradn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Autorizado y subvencionado  por </a:t>
            </a:r>
            <a:r>
              <a:rPr lang="es-ES_tradnl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Consellería</a:t>
            </a:r>
            <a:r>
              <a:rPr lang="es-ES_tradn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educación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7072" y="3954629"/>
            <a:ext cx="3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Código de centro: 46033701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56735" y="3785352"/>
            <a:ext cx="463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Tel.: 651.186.481</a:t>
            </a:r>
          </a:p>
          <a:p>
            <a:pPr algn="just"/>
            <a:r>
              <a:rPr lang="es-ES_trad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info@escuelainfantilmariposas.com</a:t>
            </a:r>
            <a:endParaRPr lang="es-E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411510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Recepción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14338" name="Picture 2" descr="E:\DCIM\100D3200\DSC_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1630"/>
            <a:ext cx="3780000" cy="25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DCIM\100D3200\DSC_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84" y="2139702"/>
            <a:ext cx="3780000" cy="25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339502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Aula Multiusos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91630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ester\Desktop\PRESENTACION\Fotos\DSC_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75606"/>
            <a:ext cx="1872008" cy="33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267494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Cocina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ester\Desktop\PRESENTACION\Fotos\DSC_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35" y="1059582"/>
            <a:ext cx="54145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555526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Aula 0-1 año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ester\Desktop\PRESENTACION\Fotos\DSC_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24" y="1563638"/>
            <a:ext cx="4548291" cy="30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ster\Desktop\PRESENTACION\Fotos\DSC_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694"/>
            <a:ext cx="3765312" cy="25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267494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Aula para la siesta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ester\Desktop\PRESENTACION\Fotos\DSC_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" y="1131910"/>
            <a:ext cx="433162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ster\Desktop\PRESENTACION\Fotos\DSC_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56" y="2499582"/>
            <a:ext cx="32487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445750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Aula 1-2 años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ester\Desktop\PRESENTACION\Fotos\DSC_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139702"/>
            <a:ext cx="3380268" cy="22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ster\Desktop\PRESENTACION\Fotos\DSC_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5" y="1550134"/>
            <a:ext cx="4572522" cy="30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339502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Aula 1-2 años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ester\Desktop\PRESENTACION\Fotos\DSC_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7614"/>
            <a:ext cx="37901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ster\Desktop\PRESENTACION\Fotos\DSC_0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5" y="2067694"/>
            <a:ext cx="37901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411510"/>
            <a:ext cx="6965245" cy="901864"/>
          </a:xfrm>
        </p:spPr>
        <p:txBody>
          <a:bodyPr/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Aula 2-3 años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ester\Desktop\PRESENTACION\Fotos\DSC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9" y="2067694"/>
            <a:ext cx="37901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ster\Desktop\PRESENTACION\Fotos\DSC_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9824"/>
            <a:ext cx="37901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11510"/>
            <a:ext cx="6965245" cy="734427"/>
          </a:xfrm>
        </p:spPr>
        <p:txBody>
          <a:bodyPr>
            <a:normAutofit/>
          </a:bodyPr>
          <a:lstStyle/>
          <a:p>
            <a:r>
              <a:rPr lang="es-ES_tradnl" sz="3000" b="1" i="1" u="sng" dirty="0" smtClean="0">
                <a:solidFill>
                  <a:srgbClr val="FF0000"/>
                </a:solidFill>
              </a:rPr>
              <a:t>Aula 2-3 años</a:t>
            </a:r>
            <a:endParaRPr lang="es-ES" sz="3000" b="1" i="1" u="sng" dirty="0">
              <a:solidFill>
                <a:srgbClr val="FF0000"/>
              </a:solidFill>
            </a:endParaRPr>
          </a:p>
        </p:txBody>
      </p:sp>
      <p:pic>
        <p:nvPicPr>
          <p:cNvPr id="6" name="Picture 4" descr="C:\Users\ester\Desktop\PRESENTACION\Fotos\ANGEL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3600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ster\Desktop\PRESENTACION\Fotos\DSC_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95686"/>
            <a:ext cx="3592344" cy="237626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736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478031"/>
            <a:ext cx="6965245" cy="599485"/>
          </a:xfrm>
        </p:spPr>
        <p:txBody>
          <a:bodyPr>
            <a:normAutofit fontScale="90000"/>
          </a:bodyPr>
          <a:lstStyle/>
          <a:p>
            <a:r>
              <a:rPr lang="es-ES_tradnl" b="1" i="1" u="sng" dirty="0" smtClean="0">
                <a:solidFill>
                  <a:srgbClr val="FF0000"/>
                </a:solidFill>
              </a:rPr>
              <a:t>Patio exterior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ester\Desktop\PRESENTACION\Fotos\PATIO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90" y="1059582"/>
            <a:ext cx="270726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ster\Desktop\PRESENTACION\Fotos\DSC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" y="1404016"/>
            <a:ext cx="4680486" cy="31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ster\Desktop\PRESENTACION\Fotos\PATIO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90" y="2859582"/>
            <a:ext cx="27072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483518"/>
            <a:ext cx="6965245" cy="901864"/>
          </a:xfrm>
        </p:spPr>
        <p:txBody>
          <a:bodyPr>
            <a:normAutofit/>
          </a:bodyPr>
          <a:lstStyle/>
          <a:p>
            <a:r>
              <a:rPr lang="es-ES_tradnl" sz="3000" b="1" i="1" u="sng" dirty="0" smtClean="0">
                <a:solidFill>
                  <a:srgbClr val="FF0000"/>
                </a:solidFill>
              </a:rPr>
              <a:t>EQUIPO EDUCATIVO</a:t>
            </a:r>
            <a:endParaRPr lang="es-ES" sz="3000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5" y="1347613"/>
            <a:ext cx="7117633" cy="32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483518"/>
            <a:ext cx="6965245" cy="662419"/>
          </a:xfrm>
        </p:spPr>
        <p:txBody>
          <a:bodyPr>
            <a:normAutofit/>
          </a:bodyPr>
          <a:lstStyle/>
          <a:p>
            <a:r>
              <a:rPr lang="es-ES_tradnl" sz="3000" b="1" i="1" u="sng" dirty="0" smtClean="0">
                <a:solidFill>
                  <a:srgbClr val="FF0000"/>
                </a:solidFill>
              </a:rPr>
              <a:t>PROYECTO EDUCATIVO </a:t>
            </a:r>
            <a:endParaRPr lang="es-ES" sz="3000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45938"/>
            <a:ext cx="7560840" cy="3442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dirty="0" smtClean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61222" y="1032896"/>
            <a:ext cx="7632847" cy="382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 centro educativo es de 0 a 3 años. La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muy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amplia ya que utilizamos una combinación de diferentes formas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técnicas de trabajo.</a:t>
            </a:r>
          </a:p>
          <a:p>
            <a:endParaRPr lang="es-ES" sz="105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Utilizamos un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 de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fichas con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diferentes libros en cada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trimestre que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ampliamos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diferentes actividades.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acompaña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mascota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durante todo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curso y lleva su libro viajero.</a:t>
            </a:r>
            <a:endParaRPr lang="es-ES" sz="105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semanas en el aula hay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talleres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diferentes como: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eatrillo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cuentos tradicionales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</a:t>
            </a:r>
            <a:r>
              <a:rPr lang="en-US" sz="105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Diferentes</a:t>
            </a: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estilos</a:t>
            </a: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5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bailes</a:t>
            </a: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hip hop</a:t>
            </a:r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5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latíno</a:t>
            </a:r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salsa, </a:t>
            </a:r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s-ES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xperimentación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diferentes técnicas y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texturas. Todo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siempre siguiendo los contenidos del trimestre,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como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ejemplo: comer y tocar frutos del otoño, pintar con verdura, realización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mona de pascua, etc.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Iniciación al valenciano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inglés  a partir de 1 año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a través de juegos, canciones, dramatizaciones y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diversas actividades. El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objetivo es motivar a los niños y favorecer el gusto e interés por otro idioma, educándoles el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oído.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s-ES" sz="105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Trabajamos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área de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psicomotricidad gruesa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realizando diferentes ejercicios adaptados a la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edad con el control de movimientos musculares.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Trabajamos la psicomotricidad fina que comprende </a:t>
            </a:r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aquellas actividades del niño que necesitan de una precisión y un nivel de </a:t>
            </a:r>
            <a:r>
              <a:rPr lang="es-ES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coordinación, con muchos ejercicios diferentes.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483518"/>
            <a:ext cx="7632847" cy="4176463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endParaRPr lang="es-ES" sz="1050" dirty="0" smtClean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expresión y psicomotricidad </a:t>
            </a:r>
            <a:r>
              <a:rPr lang="es-ES" sz="105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bucofacial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través de diferentes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juegos. Tratamos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motivar y estimular al niño/a para que poco a poco vaya progresando en la coordinación de los movimientos de las articulaciones y músculos </a:t>
            </a:r>
            <a:r>
              <a:rPr lang="es-ES" sz="105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fonatorios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Le ayudamos a mejorar en la pronunciación de las palabras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05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Pase de bits de inteligencia para la estimulación del cerebro (en castellano, ingles y valenciano).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música es un pilar fundamental dentro de la educación infantil, y una manera de expandir las capacidades de los niños a diversos niveles. Su poder para estimular la inteligencia emocional, así como el desarrollo auditivo y cognoscitivo desde una edad temprana, hacen de ella una sonora fuente de información, altamente beneficiosa para los más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pequeños. La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música es una herramienta habitual utilizada en nuestras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actividades. Además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los niños y niñas experimentan los sonidos con distintos instrumentos musicales y diversos materiales de la vida cotidiana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realizan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diferentes excursiones durante el curso para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alumnos de las aulas de 2-3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 para ampliar los conocimientos en un entorno fuera de la escuela con sus compañeros siguiendo el proyecto de centro.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de esfínteres: cuando la tutora de aula ve que el alumno está madurativamente preparado, se pone en contacto con la familia para llevar a cabo el proceso de la retirada del pañal mediante unas pautas marcadas.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Seguimos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programa de comedor con el objetivo de conseguir la plena autonomía en hábitos relacionados con la comida (comer solo, estar bien sentado, masticar correctamente, etc.).</a:t>
            </a:r>
            <a:endParaRPr lang="es-ES" sz="105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trimestre se entregan informes de evaluación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realizados por el equipo educativo valorando </a:t>
            </a: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individualmente cada alumno/a en cada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realizada y trabajada en el centro. </a:t>
            </a:r>
            <a:endParaRPr lang="es-ES" sz="105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s-ES" sz="105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Tenemos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agenda física donde está la información diaria de su estancia en el centro.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8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7494"/>
            <a:ext cx="7776864" cy="4536504"/>
          </a:xfrm>
        </p:spPr>
        <p:txBody>
          <a:bodyPr>
            <a:noAutofit/>
          </a:bodyPr>
          <a:lstStyle/>
          <a:p>
            <a:pPr lvl="0"/>
            <a:endParaRPr lang="es-ES" sz="700" b="1" u="sng" dirty="0" smtClean="0">
              <a:latin typeface="Comic Sans MS" panose="030F0702030302020204" pitchFamily="66" charset="0"/>
            </a:endParaRPr>
          </a:p>
          <a:p>
            <a:pPr marL="0" lvl="0" indent="0" algn="ctr">
              <a:buNone/>
            </a:pPr>
            <a:r>
              <a:rPr lang="es-ES" sz="15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GABINETE PEDAGÓGICO Y </a:t>
            </a:r>
            <a:r>
              <a:rPr lang="es-ES" sz="15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LOGOPÉDICO</a:t>
            </a:r>
            <a:endParaRPr lang="es-ES" sz="700" b="1" u="sng" dirty="0" smtClean="0">
              <a:latin typeface="Comic Sans MS" panose="030F0702030302020204" pitchFamily="66" charset="0"/>
            </a:endParaRPr>
          </a:p>
          <a:p>
            <a:pPr marL="266700" indent="0">
              <a:buNone/>
            </a:pPr>
            <a:r>
              <a:rPr lang="es-ES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GABINETE PSICOPEDAGÓGICO</a:t>
            </a:r>
          </a:p>
          <a:p>
            <a:pPr marL="266700" indent="0">
              <a:buNone/>
            </a:pP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ES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queremos </a:t>
            </a: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conseguir?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1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Detectar las dificultades que interfieren en el desarrollo del proyecto educativo.</a:t>
            </a:r>
          </a:p>
          <a:p>
            <a:pPr marL="1162050" lvl="1" indent="-44450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Dar respuesta a todas aquellas necesidades que se nos presentan a lo largo de la vida en el terreno personal, social y personal.</a:t>
            </a:r>
          </a:p>
          <a:p>
            <a:pPr marL="717550" lvl="1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Apoyar y asesorar al equipo educativo.</a:t>
            </a:r>
          </a:p>
          <a:p>
            <a:pPr marL="717550" lvl="1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Asesorar y orientar a las familias.</a:t>
            </a:r>
          </a:p>
          <a:p>
            <a:pPr marL="0" lvl="0" indent="0">
              <a:buNone/>
            </a:pP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ESTIMULACIÓN </a:t>
            </a:r>
            <a:r>
              <a:rPr lang="es-ES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ATENCIÓN TEMPRANA</a:t>
            </a:r>
          </a:p>
          <a:p>
            <a:pPr marL="0" indent="0">
              <a:buNone/>
              <a:tabLst>
                <a:tab pos="266700" algn="l"/>
                <a:tab pos="714375" algn="l"/>
              </a:tabLst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consiste?: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343025">
              <a:buNone/>
              <a:tabLst>
                <a:tab pos="714375" algn="l"/>
              </a:tabLst>
            </a:pP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En estimular y fomentar las diferentes áreas del desarrollo, valores educativos y capacidades físicas e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intelectuales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ES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LOGOPÉDICO</a:t>
            </a:r>
          </a:p>
          <a:p>
            <a:pPr marL="266700" indent="0">
              <a:buNone/>
            </a:pP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ES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queremos </a:t>
            </a: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conseguir?: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Prevenir problemas </a:t>
            </a:r>
            <a:r>
              <a:rPr lang="es-E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logopédicos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Detectar dificultades en el lenguaje, habla, comunicación, audición, deglución y foniatría.</a:t>
            </a:r>
          </a:p>
          <a:p>
            <a:pPr marL="714375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Intervenir en las dificultades encontradas.</a:t>
            </a:r>
          </a:p>
          <a:p>
            <a:pPr marL="0" indent="0">
              <a:buNone/>
            </a:pPr>
            <a:r>
              <a:rPr lang="es-ES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ASESORAMIENTO </a:t>
            </a:r>
            <a:r>
              <a:rPr lang="es-ES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</a:p>
          <a:p>
            <a:pPr marL="266700" indent="0">
              <a:buNone/>
            </a:pPr>
            <a:r>
              <a:rPr lang="es-E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¿Qué queremos conseguir?: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Orientar a las familias hacia una actuación preventiva.</a:t>
            </a:r>
          </a:p>
          <a:p>
            <a:pPr marL="714375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Facilitar herramientas para la educación en casa.</a:t>
            </a:r>
          </a:p>
          <a:p>
            <a:pPr marL="714375" indent="0">
              <a:buNone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- Ayudar a la resolución de posibles problemas.</a:t>
            </a:r>
          </a:p>
          <a:p>
            <a:pPr marL="0" indent="0">
              <a:buNone/>
            </a:pPr>
            <a:r>
              <a:rPr lang="es-ES" sz="1050" b="1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94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95022" y="469171"/>
            <a:ext cx="6965245" cy="518403"/>
          </a:xfrm>
        </p:spPr>
        <p:txBody>
          <a:bodyPr>
            <a:normAutofit fontScale="90000"/>
          </a:bodyPr>
          <a:lstStyle/>
          <a:p>
            <a:r>
              <a:rPr lang="es-ES" sz="3000" b="1" u="sng" dirty="0" smtClean="0">
                <a:solidFill>
                  <a:srgbClr val="FF0000"/>
                </a:solidFill>
              </a:rPr>
              <a:t>Datos de interés</a:t>
            </a:r>
            <a:endParaRPr lang="es-ES" sz="3000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833527" y="987574"/>
            <a:ext cx="7488237" cy="3960812"/>
          </a:xfrm>
        </p:spPr>
        <p:txBody>
          <a:bodyPr>
            <a:normAutofit/>
          </a:bodyPr>
          <a:lstStyle/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Trabajamos activamente con el </a:t>
            </a:r>
            <a:r>
              <a:rPr lang="es-ES_tradnl" sz="105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ervicio Psicopedagógico S.P.E. de </a:t>
            </a:r>
            <a:r>
              <a:rPr lang="es-ES_tradnl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Conselleria</a:t>
            </a: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Educación.</a:t>
            </a:r>
          </a:p>
          <a:p>
            <a:pPr marL="266700" indent="-266700"/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Trabajamos con educadores y técnicos de la ONCE.</a:t>
            </a:r>
          </a:p>
          <a:p>
            <a:pPr marL="266700" indent="-266700"/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Tenemos en la escuela  servicio privado de </a:t>
            </a:r>
            <a:r>
              <a:rPr lang="es-ES_tradnl" sz="1050" b="1" dirty="0">
                <a:latin typeface="Arial" panose="020B0604020202020204" pitchFamily="34" charset="0"/>
                <a:cs typeface="Arial" panose="020B0604020202020204" pitchFamily="34" charset="0"/>
              </a:rPr>
              <a:t>peluquería </a:t>
            </a: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infantil cada dos meses.</a:t>
            </a:r>
          </a:p>
          <a:p>
            <a:pPr marL="266700" indent="-266700"/>
            <a:endParaRPr lang="es-ES_tradnl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 regimos por el calendario laboral. Abrimos en calendario no lectivo con escuela de navidad, escuela de pascua, semana fallera y escuela de verano. Los días festivos y el mes de agosto la escuela está cerrada.</a:t>
            </a:r>
          </a:p>
          <a:p>
            <a:pPr marL="266700" indent="-266700"/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 horario es de 8:00 a 17:00 horas.</a:t>
            </a:r>
          </a:p>
          <a:p>
            <a:pPr marL="266700" indent="-266700"/>
            <a:endParaRPr lang="es-ES_tradnl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Colaboramos con Centros de Formación para la realización de las Prácticas Formativas.</a:t>
            </a:r>
          </a:p>
          <a:p>
            <a:pPr marL="0" indent="0">
              <a:buNone/>
            </a:pPr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Tenemos página web y Facebook activos.</a:t>
            </a:r>
          </a:p>
          <a:p>
            <a:pPr marL="266700" indent="-266700"/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Colaboraciones: </a:t>
            </a:r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Cruz Roja en el día de la banderita.</a:t>
            </a:r>
            <a:endParaRPr lang="es-ES_trad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Global </a:t>
            </a:r>
            <a:r>
              <a:rPr lang="es-ES_tradnl" sz="1050" b="1" dirty="0">
                <a:latin typeface="Arial" panose="020B0604020202020204" pitchFamily="34" charset="0"/>
                <a:cs typeface="Arial" panose="020B0604020202020204" pitchFamily="34" charset="0"/>
              </a:rPr>
              <a:t>Humanitaria </a:t>
            </a: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España con las campañas de recogida de ropa usada.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3372" y="483518"/>
            <a:ext cx="6965245" cy="527477"/>
          </a:xfrm>
        </p:spPr>
        <p:txBody>
          <a:bodyPr>
            <a:noAutofit/>
          </a:bodyPr>
          <a:lstStyle/>
          <a:p>
            <a:r>
              <a:rPr lang="es-ES_tradnl" sz="3000" b="1" i="1" u="sng" dirty="0" smtClean="0">
                <a:solidFill>
                  <a:srgbClr val="FF0000"/>
                </a:solidFill>
              </a:rPr>
              <a:t>Cercanía hacia las familias</a:t>
            </a:r>
            <a:endParaRPr lang="es-ES" sz="3000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03598"/>
            <a:ext cx="7416823" cy="3312368"/>
          </a:xfrm>
        </p:spPr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Nuestro ambiente es muy familiar y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cercano. Gracias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a nuestras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amplias instalaciones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invitamos a las familias siempre a todas las fiestas y festivales que organizamos durante todo el curso.</a:t>
            </a:r>
          </a:p>
          <a:p>
            <a:pPr marL="0" indent="0">
              <a:buNone/>
            </a:pP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Entre ellas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 indent="0">
              <a:buFont typeface="Wingdings" panose="05000000000000000000" pitchFamily="2" charset="2"/>
              <a:buChar char="§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Octubre: Fiesta de disfraces de Halloween</a:t>
            </a:r>
          </a:p>
          <a:p>
            <a:pPr marL="542925" indent="0">
              <a:buFont typeface="Wingdings" panose="05000000000000000000" pitchFamily="2" charset="2"/>
              <a:buChar char="§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Diciembre: Festival de Navidad</a:t>
            </a:r>
          </a:p>
          <a:p>
            <a:pPr marL="542925" indent="0">
              <a:buFont typeface="Wingdings" panose="05000000000000000000" pitchFamily="2" charset="2"/>
              <a:buChar char="§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Febrero: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Festival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de Carnaval</a:t>
            </a:r>
          </a:p>
          <a:p>
            <a:pPr marL="542925" indent="0">
              <a:buFont typeface="Wingdings" panose="05000000000000000000" pitchFamily="2" charset="2"/>
              <a:buChar char="§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Marzo: Fiesta Fallera</a:t>
            </a:r>
          </a:p>
          <a:p>
            <a:pPr marL="542925" indent="0">
              <a:buFont typeface="Wingdings" panose="05000000000000000000" pitchFamily="2" charset="2"/>
              <a:buChar char="§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Mayo: Exposición de cuadros por el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día internacional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de los museos</a:t>
            </a:r>
          </a:p>
          <a:p>
            <a:pPr marL="542925" indent="0">
              <a:buFont typeface="Wingdings" panose="05000000000000000000" pitchFamily="2" charset="2"/>
              <a:buChar char="§"/>
            </a:pP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Junio: Acto de Graduación y festival fin de 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  <a:p>
            <a:pPr>
              <a:buFont typeface="Wingdings" panose="05000000000000000000" pitchFamily="2" charset="2"/>
              <a:buChar char="§"/>
            </a:pPr>
            <a:endParaRPr lang="es-ES_tradnl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para los colaborar con los dulces navideños.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Invitamos a los progenitores a compartir la celebración del cumpleaños de su hijo en el aula.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de las familias en la semana dedicada a los oficios.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483518"/>
            <a:ext cx="6965245" cy="901864"/>
          </a:xfrm>
        </p:spPr>
        <p:txBody>
          <a:bodyPr>
            <a:normAutofit/>
          </a:bodyPr>
          <a:lstStyle/>
          <a:p>
            <a:r>
              <a:rPr lang="es-ES_tradnl" sz="3000" b="1" i="1" u="sng" dirty="0" smtClean="0">
                <a:solidFill>
                  <a:srgbClr val="FF0000"/>
                </a:solidFill>
              </a:rPr>
              <a:t>Seguridad en el centro</a:t>
            </a:r>
            <a:endParaRPr lang="es-ES" sz="3000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91630"/>
            <a:ext cx="7488831" cy="31683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Columnas protegidas.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Enchufes en altura adaptados.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Suelo antideslizante.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Mobiliario sin cantos.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Eliminación de barreras arquitectónicas.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Baños adaptados con acceso desde las aulas con total visibilidad para el tutor.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Puertas con sistema </a:t>
            </a:r>
            <a:r>
              <a:rPr lang="es-ES_tradn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antipinzadedos</a:t>
            </a: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Alarma conectada a central de policía.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4" y="555526"/>
            <a:ext cx="6965245" cy="662419"/>
          </a:xfrm>
        </p:spPr>
        <p:txBody>
          <a:bodyPr>
            <a:normAutofit/>
          </a:bodyPr>
          <a:lstStyle/>
          <a:p>
            <a:r>
              <a:rPr lang="es-ES_tradnl" sz="3000" b="1" i="1" u="sng" dirty="0" smtClean="0">
                <a:solidFill>
                  <a:srgbClr val="FF0000"/>
                </a:solidFill>
              </a:rPr>
              <a:t>Instalaciones</a:t>
            </a:r>
            <a:endParaRPr lang="es-ES" sz="3000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9622"/>
            <a:ext cx="7416823" cy="3240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/>
              <a:t>La escuela tiene unas instalaciones de 1100 m</a:t>
            </a:r>
            <a:r>
              <a:rPr lang="es-ES_tradnl" sz="1800" b="1" baseline="30000" dirty="0" smtClean="0"/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/>
              <a:t>6</a:t>
            </a:r>
            <a:r>
              <a:rPr lang="es-ES_tradnl" sz="1800" b="1" dirty="0" smtClean="0"/>
              <a:t> aulas con más de 50 m</a:t>
            </a:r>
            <a:r>
              <a:rPr lang="es-ES_tradnl" sz="1800" b="1" baseline="30000" dirty="0" smtClean="0"/>
              <a:t>2 </a:t>
            </a:r>
            <a:r>
              <a:rPr lang="es-ES_tradnl" sz="1800" b="1" dirty="0" smtClean="0"/>
              <a:t>diferenciadas por edades.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/>
              <a:t>1 aula polivalente.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/>
              <a:t>Las aulas tienen acceso directo a los aseos.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/>
              <a:t>Cocina Casera adaptada para preparar los menús de cada día.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/>
              <a:t>Patio interior de 150 m</a:t>
            </a:r>
            <a:r>
              <a:rPr lang="es-ES_tradnl" sz="1800" b="1" baseline="30000" dirty="0" smtClean="0"/>
              <a:t>2</a:t>
            </a:r>
            <a:r>
              <a:rPr lang="es-ES_tradnl" sz="1800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 smtClean="0"/>
              <a:t>Patio exterior de 295 m</a:t>
            </a:r>
            <a:r>
              <a:rPr lang="es-ES_tradnl" sz="1800" b="1" baseline="30000" dirty="0" smtClean="0"/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/>
              <a:t>El diseño de la escuela permite que todas las aulas cuenten con ventilación e iluminación natural.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620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1982</TotalTime>
  <Words>1031</Words>
  <Application>Microsoft Office PowerPoint</Application>
  <PresentationFormat>Presentación en pantalla (16:9)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Brush Script MT</vt:lpstr>
      <vt:lpstr>Calibri</vt:lpstr>
      <vt:lpstr>Calibri Light</vt:lpstr>
      <vt:lpstr>Comic Sans MS</vt:lpstr>
      <vt:lpstr>Constantia</vt:lpstr>
      <vt:lpstr>Franklin Gothic Book</vt:lpstr>
      <vt:lpstr>Rage Italic</vt:lpstr>
      <vt:lpstr>Times New Roman</vt:lpstr>
      <vt:lpstr>Wingdings</vt:lpstr>
      <vt:lpstr>Chincheta</vt:lpstr>
      <vt:lpstr>Presentación de PowerPoint</vt:lpstr>
      <vt:lpstr>EQUIPO EDUCATIVO</vt:lpstr>
      <vt:lpstr>PROYECTO EDUCATIVO </vt:lpstr>
      <vt:lpstr>Presentación de PowerPoint</vt:lpstr>
      <vt:lpstr>Presentación de PowerPoint</vt:lpstr>
      <vt:lpstr>Datos de interés</vt:lpstr>
      <vt:lpstr>Cercanía hacia las familias</vt:lpstr>
      <vt:lpstr>Seguridad en el centro</vt:lpstr>
      <vt:lpstr>Instalaciones</vt:lpstr>
      <vt:lpstr>Recepción</vt:lpstr>
      <vt:lpstr>Aula Multiusos</vt:lpstr>
      <vt:lpstr>Cocina</vt:lpstr>
      <vt:lpstr>Aula 0-1 año</vt:lpstr>
      <vt:lpstr>Aula para la siesta</vt:lpstr>
      <vt:lpstr>Aula 1-2 años</vt:lpstr>
      <vt:lpstr>Aula 1-2 años</vt:lpstr>
      <vt:lpstr>Aula 2-3 años</vt:lpstr>
      <vt:lpstr>Aula 2-3 años</vt:lpstr>
      <vt:lpstr>Patio exterior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INFANTIL MARIPOSAS</dc:title>
  <dc:creator>ester</dc:creator>
  <cp:lastModifiedBy>Ester</cp:lastModifiedBy>
  <cp:revision>91</cp:revision>
  <cp:lastPrinted>2015-11-24T14:23:34Z</cp:lastPrinted>
  <dcterms:created xsi:type="dcterms:W3CDTF">2015-11-18T17:30:24Z</dcterms:created>
  <dcterms:modified xsi:type="dcterms:W3CDTF">2020-04-24T18:08:44Z</dcterms:modified>
  <cp:contentStatus/>
</cp:coreProperties>
</file>